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1" r:id="rId35"/>
    <p:sldId id="292" r:id="rId36"/>
    <p:sldId id="293" r:id="rId37"/>
    <p:sldId id="294" r:id="rId38"/>
    <p:sldId id="295" r:id="rId39"/>
    <p:sldId id="29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F7442-25E1-41B1-AF57-0E293A0D3B95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A1879-4BC1-4776-9D08-46867E80F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0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348880"/>
            <a:ext cx="69890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ОСОБЕННОСТИ ФОРМИРОВАНИЯ ЕСТЕСТВЕННОНАУЧНОГО ЗНАНИЯ У ОБУЧАЮЩИХСЯ С ОВЗ НА УРОКАХ БИОЛОГИИ, </a:t>
            </a:r>
            <a:r>
              <a:rPr lang="ru-RU" sz="2800" b="1" smtClean="0">
                <a:solidFill>
                  <a:srgbClr val="00B050"/>
                </a:solidFill>
              </a:rPr>
              <a:t>ГЕОГРАФИИ, </a:t>
            </a:r>
            <a:r>
              <a:rPr lang="ru-RU" sz="2800" b="1" dirty="0" smtClean="0">
                <a:solidFill>
                  <a:srgbClr val="00B050"/>
                </a:solidFill>
              </a:rPr>
              <a:t>ФИЗИКИ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6085" y="5690865"/>
            <a:ext cx="2105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23.03.2022г. МИМЦ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16085" y="4509120"/>
            <a:ext cx="2190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Рещикова Н.В.</a:t>
            </a:r>
          </a:p>
          <a:p>
            <a:r>
              <a:rPr lang="ru-RU" sz="2400" b="1" dirty="0" smtClean="0"/>
              <a:t>Стаханова Н.И.</a:t>
            </a:r>
          </a:p>
          <a:p>
            <a:r>
              <a:rPr lang="ru-RU" sz="2400" b="1" dirty="0" smtClean="0"/>
              <a:t>Калинина Т.Л.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548680"/>
            <a:ext cx="756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МБВ(С)ОУ «Открытая (сменная) общеобразовательная школа №48» </a:t>
            </a:r>
            <a:r>
              <a:rPr lang="ru-RU" dirty="0" err="1" smtClean="0"/>
              <a:t>г.Орла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9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Расстройства аутистического спектра (РАС</a:t>
            </a:r>
            <a:r>
              <a:rPr lang="ru-RU" sz="2800" b="1" dirty="0" smtClean="0">
                <a:solidFill>
                  <a:srgbClr val="00B050"/>
                </a:solidFill>
              </a:rPr>
              <a:t>)</a:t>
            </a:r>
          </a:p>
          <a:p>
            <a:pPr algn="just"/>
            <a:endParaRPr lang="ru-RU" sz="2800" b="1" dirty="0">
              <a:solidFill>
                <a:srgbClr val="00B050"/>
              </a:solidFill>
            </a:endParaRPr>
          </a:p>
          <a:p>
            <a:pPr algn="just"/>
            <a:endParaRPr lang="ru-RU" sz="2800" b="1" dirty="0" smtClean="0">
              <a:solidFill>
                <a:srgbClr val="00B050"/>
              </a:solidFill>
            </a:endParaRPr>
          </a:p>
          <a:p>
            <a:pPr algn="just"/>
            <a:endParaRPr lang="ru-RU" sz="2800" b="1" dirty="0">
              <a:solidFill>
                <a:srgbClr val="00B050"/>
              </a:solidFill>
            </a:endParaRPr>
          </a:p>
          <a:p>
            <a:pPr algn="just"/>
            <a:endParaRPr lang="ru-RU" sz="2800" b="1" dirty="0" smtClean="0">
              <a:solidFill>
                <a:srgbClr val="00B050"/>
              </a:solidFill>
            </a:endParaRPr>
          </a:p>
          <a:p>
            <a:pPr algn="just"/>
            <a:endParaRPr lang="ru-RU" sz="2800" b="1" dirty="0">
              <a:solidFill>
                <a:srgbClr val="00B050"/>
              </a:solidFill>
            </a:endParaRPr>
          </a:p>
          <a:p>
            <a:pPr algn="just"/>
            <a:endParaRPr lang="ru-RU" sz="2800" b="1" dirty="0" smtClean="0">
              <a:solidFill>
                <a:srgbClr val="00B050"/>
              </a:solidFill>
            </a:endParaRPr>
          </a:p>
          <a:p>
            <a:pPr algn="just"/>
            <a:endParaRPr lang="ru-RU" sz="2800" b="1" dirty="0">
              <a:solidFill>
                <a:srgbClr val="00B05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400" dirty="0"/>
              <a:t>– это комплексные нарушения психического развития, которые характеризуются социальной </a:t>
            </a:r>
            <a:r>
              <a:rPr lang="ru-RU" sz="2400" dirty="0" err="1"/>
              <a:t>дезадаптацией</a:t>
            </a:r>
            <a:r>
              <a:rPr lang="ru-RU" sz="2400" dirty="0"/>
              <a:t> и неспособностью к социальному взаимодействию, общению и стереотипностью поведения (многократные повторения однообразных действий).</a:t>
            </a:r>
          </a:p>
        </p:txBody>
      </p:sp>
      <p:pic>
        <p:nvPicPr>
          <p:cNvPr id="4098" name="Picture 2" descr="https://www.corhelp.ru/wp-content/uploads/2016/04/maxresdefaul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527" y="908720"/>
            <a:ext cx="4460202" cy="25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gazeta-efremov.ru/upload/iblock/ee0/ee039c26efbf3d37855018023ab791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672408" cy="24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3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1296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Дети с тяжелыми нарушениями речи 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just"/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/>
              <a:t>особая категория детей с отклонениями в развитии, у которых </a:t>
            </a:r>
            <a:r>
              <a:rPr lang="ru-RU" b="1" dirty="0"/>
              <a:t>сохранен слух, первично не нарушен интеллект, но есть значительные речевые нарушения, влияющие на становление психики. </a:t>
            </a:r>
            <a:endParaRPr lang="ru-RU" b="1" dirty="0" smtClean="0"/>
          </a:p>
          <a:p>
            <a:pPr algn="just"/>
            <a:r>
              <a:rPr lang="ru-RU" dirty="0" smtClean="0"/>
              <a:t>Выделяются </a:t>
            </a:r>
            <a:r>
              <a:rPr lang="ru-RU" dirty="0"/>
              <a:t>три уровня общего недоразвития речи: </a:t>
            </a:r>
            <a:endParaRPr lang="ru-RU" dirty="0" smtClean="0"/>
          </a:p>
          <a:p>
            <a:pPr algn="just"/>
            <a:r>
              <a:rPr lang="ru-RU" dirty="0" smtClean="0"/>
              <a:t>I </a:t>
            </a:r>
            <a:r>
              <a:rPr lang="ru-RU" dirty="0"/>
              <a:t>уровень – наблюдается полное отсутствие  или резкое ограничение словесных средств общения в возрасте 4-5лет. Словарный запас состоит из звуковых или звукоподражательных комплексов, в большинстве случаев непонятных окружающим и сопровождающихся жестами; </a:t>
            </a:r>
            <a:endParaRPr lang="ru-RU" dirty="0" smtClean="0"/>
          </a:p>
          <a:p>
            <a:pPr algn="just"/>
            <a:r>
              <a:rPr lang="ru-RU" dirty="0" smtClean="0"/>
              <a:t>II </a:t>
            </a:r>
            <a:r>
              <a:rPr lang="ru-RU" dirty="0"/>
              <a:t>уровень – у ребенка появляются некоторые искаженные слова, намечается различение некоторых грамматических форм. Но наряду с этим  произносительные возможности ребенка значительно отстают  от возрастной нормы; </a:t>
            </a:r>
            <a:endParaRPr lang="ru-RU" dirty="0" smtClean="0"/>
          </a:p>
          <a:p>
            <a:pPr algn="just"/>
            <a:r>
              <a:rPr lang="ru-RU" dirty="0" smtClean="0"/>
              <a:t>III </a:t>
            </a:r>
            <a:r>
              <a:rPr lang="ru-RU" dirty="0"/>
              <a:t>уровень – характеризуется наличием развернутой фразовой речи с элементами лексико-грамматического и фонетико-фонематического недоразвития. Дети вступают в контакт с окружающими, но свободное речевое общение затруднено.</a:t>
            </a:r>
          </a:p>
        </p:txBody>
      </p:sp>
      <p:pic>
        <p:nvPicPr>
          <p:cNvPr id="5122" name="Picture 2" descr="https://mosgormed.ru/files/2020/08/logope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12" y="629285"/>
            <a:ext cx="2778556" cy="185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adenoidy.com/wp-content/uploads/2017/03/Narushenie-rechi-u-detej-pri-adenoid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adenoidy.com/wp-content/uploads/2017/03/Narushenie-rechi-u-detej-pri-adenoidah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adenoidy.com/wp-content/uploads/2017/03/Narushenie-rechi-u-detej-pri-adenoidah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https://bakalavr-magistr.ru/upload/Tyajelye-narusheniya-rechi-logopediya17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689" y="654479"/>
            <a:ext cx="2756248" cy="183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5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43567"/>
            <a:ext cx="82809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Дети с задержкой психического развитии (ЗПР</a:t>
            </a:r>
            <a:r>
              <a:rPr lang="ru-RU" sz="2800" b="1" dirty="0" smtClean="0">
                <a:solidFill>
                  <a:srgbClr val="00B050"/>
                </a:solidFill>
              </a:rPr>
              <a:t>)</a:t>
            </a:r>
          </a:p>
          <a:p>
            <a:pPr algn="just"/>
            <a:r>
              <a:rPr lang="ru-RU" sz="2000" dirty="0" err="1" smtClean="0"/>
              <a:t>Заде́ржка</a:t>
            </a:r>
            <a:r>
              <a:rPr lang="ru-RU" sz="2000" dirty="0" smtClean="0"/>
              <a:t> </a:t>
            </a:r>
            <a:r>
              <a:rPr lang="ru-RU" sz="2000" dirty="0" err="1"/>
              <a:t>психи́ческого</a:t>
            </a:r>
            <a:r>
              <a:rPr lang="ru-RU" sz="2000" dirty="0"/>
              <a:t> </a:t>
            </a:r>
            <a:r>
              <a:rPr lang="ru-RU" sz="2000" dirty="0" err="1"/>
              <a:t>разви́тия</a:t>
            </a:r>
            <a:r>
              <a:rPr lang="ru-RU" sz="2000" dirty="0"/>
              <a:t>  (сокр. ЗПР) — нарушение нормального темпа психического развития, когда отдельные психические функции (память, внимание , мышление, эмоционально-волевая сфера) отстают в своём развитии от принятых психологических норм для данного возраста. ЗПР как психолого-педагогический диагноз ставился только в дошкольном и младшем школьном возрасте, если к окончанию этого периода оставались признаки недоразвития психических функций, то говорили уже о конституциональном инфантилизме или об умственной отсталости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330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Дети с умственной отсталостью 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2800" b="1" dirty="0">
              <a:solidFill>
                <a:srgbClr val="00B050"/>
              </a:solidFill>
            </a:endParaRPr>
          </a:p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endParaRPr lang="ru-RU" sz="2800" b="1" dirty="0">
              <a:solidFill>
                <a:srgbClr val="00B050"/>
              </a:solidFill>
            </a:endParaRPr>
          </a:p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endParaRPr lang="ru-RU" sz="2800" b="1" dirty="0">
              <a:solidFill>
                <a:srgbClr val="00B050"/>
              </a:solidFill>
            </a:endParaRPr>
          </a:p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endParaRPr lang="ru-RU" sz="2800" b="1" dirty="0">
              <a:solidFill>
                <a:srgbClr val="00B050"/>
              </a:solidFill>
            </a:endParaRPr>
          </a:p>
          <a:p>
            <a:pPr algn="ctr"/>
            <a:endParaRPr lang="ru-RU" sz="2800" b="1" dirty="0">
              <a:solidFill>
                <a:srgbClr val="00B050"/>
              </a:solidFill>
            </a:endParaRPr>
          </a:p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2000" dirty="0" smtClean="0"/>
              <a:t>Олигофрения</a:t>
            </a:r>
            <a:r>
              <a:rPr lang="ru-RU" sz="2000" dirty="0"/>
              <a:t> — это форма умственного и психического недоразвития, возникающая в результате поражения ЦНС, и в первую очередь коры головного мозга, в </a:t>
            </a:r>
            <a:r>
              <a:rPr lang="ru-RU" sz="2000" dirty="0" err="1"/>
              <a:t>пренатальный</a:t>
            </a:r>
            <a:r>
              <a:rPr lang="ru-RU" sz="2000" dirty="0"/>
              <a:t> (внутриутробный), натальный (при родах) или постнатальный (на самом раннем этапе прижизненного развития) периоды.</a:t>
            </a:r>
          </a:p>
        </p:txBody>
      </p:sp>
      <p:pic>
        <p:nvPicPr>
          <p:cNvPr id="6148" name="Picture 4" descr="https://i.ytimg.com/vi/-OmCwx8Cc1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35723"/>
            <a:ext cx="6480720" cy="364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0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Образование 2020-2021 направлено на формирование функциональной грамотности.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ru-RU" sz="2800" b="1" dirty="0"/>
              <a:t>Математическая грамотность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Читательская грамотность</a:t>
            </a:r>
          </a:p>
          <a:p>
            <a:pPr algn="ctr"/>
            <a:r>
              <a:rPr lang="ru-RU" sz="2800" b="1" dirty="0" smtClean="0"/>
              <a:t>Естественнонаучная </a:t>
            </a:r>
            <a:r>
              <a:rPr lang="ru-RU" sz="2800" b="1" dirty="0"/>
              <a:t>грамотность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Финансовая </a:t>
            </a:r>
            <a:r>
              <a:rPr lang="ru-RU" sz="2800" b="1" dirty="0"/>
              <a:t>грамотность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Глобальные </a:t>
            </a:r>
            <a:r>
              <a:rPr lang="ru-RU" sz="2800" b="1" dirty="0"/>
              <a:t>компетенции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Креативное </a:t>
            </a:r>
            <a:r>
              <a:rPr lang="ru-RU" sz="2800" b="1" dirty="0"/>
              <a:t>мышление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532927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Естественнонаучная грамотность </a:t>
            </a:r>
            <a:r>
              <a:rPr lang="ru-RU" sz="2000" dirty="0"/>
              <a:t>- это способность человека занимать активную гражданскую позицию по общественно значимым вопросам, связанным с естественными науками, и его готовность интересоваться естественнонаучными идеями (определение используемое в PISA)</a:t>
            </a:r>
          </a:p>
        </p:txBody>
      </p:sp>
    </p:spTree>
    <p:extLst>
      <p:ext uri="{BB962C8B-B14F-4D97-AF65-F5344CB8AC3E}">
        <p14:creationId xmlns:p14="http://schemas.microsoft.com/office/powerpoint/2010/main" val="16852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2697"/>
            <a:ext cx="828092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В заданиях по Формированию </a:t>
            </a:r>
            <a:r>
              <a:rPr lang="ru-RU" sz="2800" b="1" dirty="0">
                <a:solidFill>
                  <a:srgbClr val="00B050"/>
                </a:solidFill>
              </a:rPr>
              <a:t>естественнонаучной грамотности </a:t>
            </a:r>
            <a:r>
              <a:rPr lang="ru-RU" sz="2800" b="1" dirty="0" smtClean="0">
                <a:solidFill>
                  <a:srgbClr val="00B050"/>
                </a:solidFill>
              </a:rPr>
              <a:t> нужно учитывать уровень </a:t>
            </a:r>
            <a:r>
              <a:rPr lang="ru-RU" sz="2800" b="1" dirty="0">
                <a:solidFill>
                  <a:srgbClr val="00B050"/>
                </a:solidFill>
              </a:rPr>
              <a:t>познавательных действий 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endParaRPr lang="ru-RU" sz="2000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2000" b="1" dirty="0" smtClean="0"/>
              <a:t>Низкий </a:t>
            </a:r>
            <a:r>
              <a:rPr lang="ru-RU" sz="2000" dirty="0"/>
              <a:t>- выполнять одношаговую процедуру, например, распознавать факты, термины, принципы или понятия, или найти </a:t>
            </a:r>
            <a:r>
              <a:rPr lang="ru-RU" sz="2000" dirty="0" smtClean="0"/>
              <a:t>единственную </a:t>
            </a:r>
            <a:r>
              <a:rPr lang="ru-RU" sz="2000" dirty="0"/>
              <a:t>точку, содержащую информацию, на графике или в </a:t>
            </a:r>
            <a:r>
              <a:rPr lang="ru-RU" sz="2000" dirty="0" smtClean="0"/>
              <a:t>таблице. 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b="1" dirty="0" smtClean="0"/>
              <a:t>Средний </a:t>
            </a:r>
            <a:r>
              <a:rPr lang="ru-RU" sz="2000" dirty="0" smtClean="0"/>
              <a:t>- </a:t>
            </a:r>
            <a:r>
              <a:rPr lang="ru-RU" sz="2000" dirty="0"/>
              <a:t>использовать и применять понятийное знание для описания или объяснение явлений, выбирать соответствующие процедуры, предполагающие два шага или более, интерпретировать или использовать простые наборы данных в виде таблиц или графиков.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b="1" dirty="0" smtClean="0"/>
              <a:t>Высокий </a:t>
            </a:r>
            <a:r>
              <a:rPr lang="ru-RU" sz="2000" dirty="0"/>
              <a:t>- анализировать сложную информацию или данные, обобщать или оценивать доказательства, обосновывать, формулировать выводы, учитывая разные источники информации, разрабатывать план или последовательность шагов, ведущих к решению проблемы. </a:t>
            </a:r>
            <a:endParaRPr lang="ru-RU" sz="2000" dirty="0" smtClean="0"/>
          </a:p>
          <a:p>
            <a:pPr algn="just"/>
            <a:r>
              <a:rPr lang="ru-RU" sz="2000" b="1" dirty="0" smtClean="0"/>
              <a:t>Учитывая особенности обучающихся с ОВЗ мы можем использовать задания низкого и среднего уровня сложности: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851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5.infourok.ru/uploads/ex/0103/0001741a-96917aee/img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79"/>
            <a:ext cx="3555255" cy="199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861580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Примеры заданий  на формирование естественно научной грамотности</a:t>
            </a:r>
            <a:endParaRPr lang="ru-RU" sz="1000" b="1" dirty="0" smtClean="0">
              <a:solidFill>
                <a:srgbClr val="00B050"/>
              </a:solidFill>
            </a:endParaRPr>
          </a:p>
          <a:p>
            <a:pPr algn="just"/>
            <a:r>
              <a:rPr lang="ru-RU" dirty="0" smtClean="0"/>
              <a:t>Одни </a:t>
            </a:r>
            <a:r>
              <a:rPr lang="ru-RU" dirty="0"/>
              <a:t>семена заверните во влажную тряпочку и положите в банку, другие— оставьте сухими, третьи — залейте водой так, чтобы она полностью покрыла семена (рис. 48). Все три банки поставьте в тёплое место и наблюдайте за прорастанием семян. </a:t>
            </a:r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Задание </a:t>
            </a:r>
            <a:r>
              <a:rPr lang="ru-RU" b="1" dirty="0"/>
              <a:t>1. </a:t>
            </a:r>
            <a:r>
              <a:rPr lang="ru-RU" dirty="0"/>
              <a:t>Какова цель данного исследования? Выберите один ответ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А) Выяснить, что влага влияет на прорастание семян </a:t>
            </a:r>
            <a:endParaRPr lang="ru-RU" dirty="0" smtClean="0"/>
          </a:p>
          <a:p>
            <a:r>
              <a:rPr lang="ru-RU" dirty="0" smtClean="0"/>
              <a:t>Б</a:t>
            </a:r>
            <a:r>
              <a:rPr lang="ru-RU" dirty="0"/>
              <a:t>) Выяснить, что свет и температура влияют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прорастание семян </a:t>
            </a:r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/>
              <a:t>) Выяснить, что влага, температура и </a:t>
            </a:r>
            <a:r>
              <a:rPr lang="ru-RU" dirty="0" smtClean="0"/>
              <a:t>кислород</a:t>
            </a:r>
          </a:p>
          <a:p>
            <a:r>
              <a:rPr lang="ru-RU" dirty="0" smtClean="0"/>
              <a:t> </a:t>
            </a:r>
            <a:r>
              <a:rPr lang="ru-RU" dirty="0"/>
              <a:t>влияют на </a:t>
            </a:r>
            <a:r>
              <a:rPr lang="ru-RU" dirty="0" smtClean="0"/>
              <a:t>прорастание </a:t>
            </a:r>
            <a:r>
              <a:rPr lang="ru-RU" dirty="0"/>
              <a:t>семян </a:t>
            </a:r>
            <a:endParaRPr lang="ru-RU" dirty="0" smtClean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Характеристика </a:t>
            </a:r>
            <a:r>
              <a:rPr lang="ru-RU" b="1" dirty="0"/>
              <a:t>задания: </a:t>
            </a:r>
            <a:endParaRPr lang="ru-RU" b="1" dirty="0" smtClean="0"/>
          </a:p>
          <a:p>
            <a:r>
              <a:rPr lang="ru-RU" b="1" dirty="0" smtClean="0"/>
              <a:t>Содержательная </a:t>
            </a:r>
            <a:r>
              <a:rPr lang="ru-RU" b="1" dirty="0"/>
              <a:t>область оценки: </a:t>
            </a:r>
            <a:r>
              <a:rPr lang="ru-RU" dirty="0"/>
              <a:t>процедурное знание; живые системы. </a:t>
            </a:r>
            <a:r>
              <a:rPr lang="ru-RU" b="1" dirty="0" err="1"/>
              <a:t>Компетентностная</a:t>
            </a:r>
            <a:r>
              <a:rPr lang="ru-RU" b="1" dirty="0"/>
              <a:t> область оценки: </a:t>
            </a:r>
            <a:r>
              <a:rPr lang="ru-RU" dirty="0"/>
              <a:t>понимание особенностей естественнонаучного исследования; </a:t>
            </a:r>
            <a:endParaRPr lang="ru-RU" dirty="0" smtClean="0"/>
          </a:p>
          <a:p>
            <a:r>
              <a:rPr lang="ru-RU" b="1" dirty="0" smtClean="0"/>
              <a:t>Контекст</a:t>
            </a:r>
            <a:r>
              <a:rPr lang="ru-RU" b="1" dirty="0"/>
              <a:t>: </a:t>
            </a:r>
            <a:r>
              <a:rPr lang="ru-RU" dirty="0"/>
              <a:t>глобальный </a:t>
            </a:r>
            <a:endParaRPr lang="ru-RU" dirty="0" smtClean="0"/>
          </a:p>
          <a:p>
            <a:r>
              <a:rPr lang="ru-RU" b="1" dirty="0" smtClean="0"/>
              <a:t>Уровень </a:t>
            </a:r>
            <a:r>
              <a:rPr lang="ru-RU" b="1" dirty="0"/>
              <a:t>сложности: </a:t>
            </a:r>
            <a:r>
              <a:rPr lang="ru-RU" dirty="0"/>
              <a:t>средний </a:t>
            </a:r>
            <a:endParaRPr lang="ru-RU" dirty="0" smtClean="0"/>
          </a:p>
          <a:p>
            <a:r>
              <a:rPr lang="ru-RU" b="1" dirty="0" smtClean="0"/>
              <a:t>Формат </a:t>
            </a:r>
            <a:r>
              <a:rPr lang="ru-RU" b="1" dirty="0"/>
              <a:t>ответа: </a:t>
            </a:r>
            <a:r>
              <a:rPr lang="ru-RU" dirty="0"/>
              <a:t>выбор одного правильного ответа </a:t>
            </a:r>
            <a:endParaRPr lang="ru-RU" dirty="0" smtClean="0"/>
          </a:p>
          <a:p>
            <a:r>
              <a:rPr lang="ru-RU" b="1" dirty="0" smtClean="0"/>
              <a:t>Объект </a:t>
            </a:r>
            <a:r>
              <a:rPr lang="ru-RU" b="1" dirty="0"/>
              <a:t>оценки: </a:t>
            </a:r>
            <a:r>
              <a:rPr lang="ru-RU" dirty="0"/>
              <a:t>распознавать и формулировать цель данного исследования. </a:t>
            </a:r>
            <a:r>
              <a:rPr lang="ru-RU" b="1" dirty="0"/>
              <a:t>Система оценивания </a:t>
            </a:r>
            <a:r>
              <a:rPr lang="ru-RU" dirty="0"/>
              <a:t>1 балл Выбран ответ В. 0 баллов Другие ответы. Ответ отсутствует. </a:t>
            </a:r>
          </a:p>
        </p:txBody>
      </p:sp>
    </p:spTree>
    <p:extLst>
      <p:ext uri="{BB962C8B-B14F-4D97-AF65-F5344CB8AC3E}">
        <p14:creationId xmlns:p14="http://schemas.microsoft.com/office/powerpoint/2010/main" val="27340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591" y="44624"/>
            <a:ext cx="684279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0" y="5301208"/>
            <a:ext cx="3287936" cy="137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046" y="6557789"/>
            <a:ext cx="241776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997" y="5317081"/>
            <a:ext cx="5197324" cy="12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1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646"/>
            <a:ext cx="6192688" cy="605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65" y="1979880"/>
            <a:ext cx="3672409" cy="94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66" y="1124744"/>
            <a:ext cx="3672408" cy="28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4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676009" cy="492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99" y="5229200"/>
            <a:ext cx="33432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30788"/>
            <a:ext cx="5112567" cy="125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0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334359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Дети с ОВЗ — это дети, состояние здоровья которых препятствует освоению образовательных программ вне специальных условий обучения и воспитания</a:t>
            </a:r>
            <a:r>
              <a:rPr lang="ru-RU" sz="2000" dirty="0"/>
              <a:t>, то есть это дети -инвалиды либо другие дети в возрасте до 18 лет, не признанные в установленном порядке детьми-инвалидами, но имеющие временные или постоянные отклонения в физическом или психическом развитии и нуждающиеся в создании специальных условий для обучения и воспитания.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760" y="476672"/>
            <a:ext cx="4439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КТО ТАКИЕ ДЕТИ С ОВЗ?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82" y="116632"/>
            <a:ext cx="6788202" cy="459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07" y="4806169"/>
            <a:ext cx="6371753" cy="4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264286"/>
            <a:ext cx="4248472" cy="154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5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6468"/>
            <a:ext cx="7307857" cy="399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65104"/>
            <a:ext cx="564051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307" y="5090293"/>
            <a:ext cx="397844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9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31" y="116632"/>
            <a:ext cx="6351513" cy="414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81" y="4466876"/>
            <a:ext cx="46974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02" y="5301208"/>
            <a:ext cx="495977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5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61" y="260648"/>
            <a:ext cx="722097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74" y="4725144"/>
            <a:ext cx="5380451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224" y="5217740"/>
            <a:ext cx="5360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7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260648"/>
            <a:ext cx="8229600" cy="936104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Для развития естественнонаучной грамотности школьников необходимо включать в содержание любой темы школьного курса географии задания: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C:\Users\Наталия\OneDrive\Изображения\Снимки экрана\2022-02-28.png"/>
          <p:cNvPicPr>
            <a:picLocks noChangeAspect="1" noChangeArrowheads="1"/>
          </p:cNvPicPr>
          <p:nvPr/>
        </p:nvPicPr>
        <p:blipFill>
          <a:blip r:embed="rId2" cstate="print"/>
          <a:srcRect l="35057" t="34250" r="20668" b="20469"/>
          <a:stretch>
            <a:fillRect/>
          </a:stretch>
        </p:blipFill>
        <p:spPr bwMode="auto">
          <a:xfrm>
            <a:off x="395536" y="1484784"/>
            <a:ext cx="8412412" cy="4837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7221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ия\OneDrive\Изображения\Снимки экрана\2022-02-28 (1).png"/>
          <p:cNvPicPr>
            <a:picLocks noChangeAspect="1" noChangeArrowheads="1"/>
          </p:cNvPicPr>
          <p:nvPr/>
        </p:nvPicPr>
        <p:blipFill>
          <a:blip r:embed="rId2" cstate="print"/>
          <a:srcRect l="22328" t="21454" r="21775" b="8657"/>
          <a:stretch>
            <a:fillRect/>
          </a:stretch>
        </p:blipFill>
        <p:spPr bwMode="auto">
          <a:xfrm>
            <a:off x="323528" y="476672"/>
            <a:ext cx="8441163" cy="5976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0466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ия\OneDrive\Изображения\Снимки экрана\2022-02-28 (2).png"/>
          <p:cNvPicPr>
            <a:picLocks noChangeAspect="1" noChangeArrowheads="1"/>
          </p:cNvPicPr>
          <p:nvPr/>
        </p:nvPicPr>
        <p:blipFill>
          <a:blip r:embed="rId2" cstate="print"/>
          <a:srcRect l="35057" t="15547" r="36718" b="22438"/>
          <a:stretch>
            <a:fillRect/>
          </a:stretch>
        </p:blipFill>
        <p:spPr bwMode="auto">
          <a:xfrm>
            <a:off x="1259632" y="0"/>
            <a:ext cx="6120680" cy="6779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2915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ия\OneDrive\Изображения\Снимки экрана\2022-02-28 (3).png"/>
          <p:cNvPicPr>
            <a:picLocks noChangeAspect="1" noChangeArrowheads="1"/>
          </p:cNvPicPr>
          <p:nvPr/>
        </p:nvPicPr>
        <p:blipFill>
          <a:blip r:embed="rId2" cstate="print"/>
          <a:srcRect l="32009" t="20469" r="35338" b="11610"/>
          <a:stretch>
            <a:fillRect/>
          </a:stretch>
        </p:blipFill>
        <p:spPr bwMode="auto">
          <a:xfrm>
            <a:off x="0" y="332656"/>
            <a:ext cx="4572000" cy="5229200"/>
          </a:xfrm>
          <a:prstGeom prst="rect">
            <a:avLst/>
          </a:prstGeom>
          <a:noFill/>
        </p:spPr>
      </p:pic>
      <p:pic>
        <p:nvPicPr>
          <p:cNvPr id="3" name="Picture 3" descr="C:\Users\Наталия\OneDrive\Изображения\Снимки экрана\2022-02-28 (4).png"/>
          <p:cNvPicPr>
            <a:picLocks noChangeAspect="1" noChangeArrowheads="1"/>
          </p:cNvPicPr>
          <p:nvPr/>
        </p:nvPicPr>
        <p:blipFill>
          <a:blip r:embed="rId3" cstate="print"/>
          <a:srcRect l="31464" t="25391" r="33670" b="17516"/>
          <a:stretch>
            <a:fillRect/>
          </a:stretch>
        </p:blipFill>
        <p:spPr bwMode="auto">
          <a:xfrm>
            <a:off x="4572000" y="2420888"/>
            <a:ext cx="4572000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1096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ия\OneDrive\Изображения\Снимки экрана\2022-02-28 (5).png"/>
          <p:cNvPicPr>
            <a:picLocks noChangeAspect="1" noChangeArrowheads="1"/>
          </p:cNvPicPr>
          <p:nvPr/>
        </p:nvPicPr>
        <p:blipFill>
          <a:blip r:embed="rId2" cstate="print"/>
          <a:srcRect l="26202" t="20469" r="27863" b="7672"/>
          <a:stretch>
            <a:fillRect/>
          </a:stretch>
        </p:blipFill>
        <p:spPr bwMode="auto">
          <a:xfrm>
            <a:off x="1187624" y="332656"/>
            <a:ext cx="6877257" cy="604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2957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ия\OneDrive\Изображения\Снимки экрана\2022-02-28 (6).png"/>
          <p:cNvPicPr>
            <a:picLocks noChangeAspect="1" noChangeArrowheads="1"/>
          </p:cNvPicPr>
          <p:nvPr/>
        </p:nvPicPr>
        <p:blipFill>
          <a:blip r:embed="rId2" cstate="print"/>
          <a:srcRect l="34504" t="19485" r="36164" b="72095"/>
          <a:stretch>
            <a:fillRect/>
          </a:stretch>
        </p:blipFill>
        <p:spPr bwMode="auto">
          <a:xfrm>
            <a:off x="611560" y="0"/>
            <a:ext cx="7632848" cy="105273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>
            <a:fillRect/>
          </a:stretch>
        </p:blipFill>
        <p:spPr bwMode="auto">
          <a:xfrm>
            <a:off x="611560" y="1124744"/>
            <a:ext cx="777686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82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062"/>
            <a:ext cx="849694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По классификации, предложенной В.А. Лапшиным и Б.П. </a:t>
            </a:r>
            <a:r>
              <a:rPr lang="ru-RU" sz="2800" b="1" dirty="0" err="1">
                <a:solidFill>
                  <a:srgbClr val="00B050"/>
                </a:solidFill>
              </a:rPr>
              <a:t>Пузановым</a:t>
            </a:r>
            <a:r>
              <a:rPr lang="ru-RU" sz="2800" b="1" dirty="0">
                <a:solidFill>
                  <a:srgbClr val="00B050"/>
                </a:solidFill>
              </a:rPr>
              <a:t> различают следующие категории детей с нарушениями в развитии: 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pPr marL="342900" indent="-342900">
              <a:buAutoNum type="arabicParenR"/>
            </a:pPr>
            <a:r>
              <a:rPr lang="ru-RU" sz="2400" dirty="0" smtClean="0"/>
              <a:t>дети </a:t>
            </a:r>
            <a:r>
              <a:rPr lang="ru-RU" sz="2400" dirty="0"/>
              <a:t>с нарушениями слуха (глухие, слабослышащие, позднооглохшие); </a:t>
            </a:r>
            <a:endParaRPr lang="ru-RU" sz="2400" dirty="0" smtClean="0"/>
          </a:p>
          <a:p>
            <a:r>
              <a:rPr lang="ru-RU" sz="2400" dirty="0" smtClean="0"/>
              <a:t>2</a:t>
            </a:r>
            <a:r>
              <a:rPr lang="ru-RU" sz="2400" dirty="0"/>
              <a:t>) дети с нарушениями зрения (слепые, слабовидящие); </a:t>
            </a:r>
            <a:endParaRPr lang="ru-RU" sz="2400" dirty="0" smtClean="0"/>
          </a:p>
          <a:p>
            <a:r>
              <a:rPr lang="ru-RU" sz="2400" dirty="0" smtClean="0"/>
              <a:t>3</a:t>
            </a:r>
            <a:r>
              <a:rPr lang="ru-RU" sz="2400" dirty="0"/>
              <a:t>) дети с нарушениями речи; </a:t>
            </a:r>
            <a:endParaRPr lang="ru-RU" sz="2400" dirty="0" smtClean="0"/>
          </a:p>
          <a:p>
            <a:r>
              <a:rPr lang="ru-RU" sz="2400" dirty="0" smtClean="0"/>
              <a:t>4</a:t>
            </a:r>
            <a:r>
              <a:rPr lang="ru-RU" sz="2400" dirty="0"/>
              <a:t>) дети с нарушениями интеллекта (умственно отсталые дети); </a:t>
            </a:r>
            <a:endParaRPr lang="ru-RU" sz="2400" dirty="0" smtClean="0"/>
          </a:p>
          <a:p>
            <a:r>
              <a:rPr lang="ru-RU" sz="2400" dirty="0" smtClean="0"/>
              <a:t>5</a:t>
            </a:r>
            <a:r>
              <a:rPr lang="ru-RU" sz="2400" dirty="0"/>
              <a:t>) дети с задержкой психического развития (ЗПР); </a:t>
            </a:r>
            <a:endParaRPr lang="ru-RU" sz="2400" dirty="0" smtClean="0"/>
          </a:p>
          <a:p>
            <a:r>
              <a:rPr lang="ru-RU" sz="2400" dirty="0" smtClean="0"/>
              <a:t>6</a:t>
            </a:r>
            <a:r>
              <a:rPr lang="ru-RU" sz="2400" dirty="0"/>
              <a:t>) дети с нарушениями опорно-двигательного аппарата (ДЦП); </a:t>
            </a:r>
            <a:endParaRPr lang="ru-RU" sz="2400" dirty="0" smtClean="0"/>
          </a:p>
          <a:p>
            <a:r>
              <a:rPr lang="ru-RU" sz="2400" dirty="0" smtClean="0"/>
              <a:t>7</a:t>
            </a:r>
            <a:r>
              <a:rPr lang="ru-RU" sz="2400" dirty="0"/>
              <a:t>) дети с нарушениями эмоционально-волевой сферы (включая РДА); </a:t>
            </a:r>
            <a:endParaRPr lang="ru-RU" sz="2400" dirty="0" smtClean="0"/>
          </a:p>
          <a:p>
            <a:r>
              <a:rPr lang="ru-RU" sz="2400" dirty="0" smtClean="0"/>
              <a:t>8</a:t>
            </a:r>
            <a:r>
              <a:rPr lang="ru-RU" sz="2400" dirty="0"/>
              <a:t>) дети с множественными нарушениями (сочетание 2-х или 3-х нарушений).</a:t>
            </a:r>
          </a:p>
        </p:txBody>
      </p:sp>
    </p:spTree>
    <p:extLst>
      <p:ext uri="{BB962C8B-B14F-4D97-AF65-F5344CB8AC3E}">
        <p14:creationId xmlns:p14="http://schemas.microsoft.com/office/powerpoint/2010/main" val="27445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560" y="332656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Работа с источниками информации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67544" y="1052736"/>
            <a:ext cx="8229600" cy="514543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1) Работа с текстом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 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работе с текстом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на уроках географии используется множество различных 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приемов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Наиболее часто используемые: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комментированное чтение, которое позволяет лучше понять и усвоить материал, выделить главное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составление простой таблицы на основе параграфа учебника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составление сравнительной таблицы на основе прочитанного текста с обязательным выделением в выводе черт сходства и различия географических объектов или явлений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высказывание своего мнения по тексту, обозначающему какую-либо проблему, с обязательным собственным предложением решения обозначенной в тексте проблемы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составление схемы по прочитанному тексту и обратное задание - написание текста по указанной схеме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составление развернутых планов и конспектов параграфов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нахождение географических ошибок в предложенном тексте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заполнение текста пропущенными словами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составление кроссвордов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чтение и анализ художественного текста из произведений.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10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260648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Работа с источниками информации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0" y="764704"/>
            <a:ext cx="9144000" cy="60932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2) Работа с географической картой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Внимание </a:t>
            </a: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работе с картой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следует уделять на каждом уроке. Наиболее результативными можно считать следующие </a:t>
            </a: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приемы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работы: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1) «Стороны горизонта» - помогает формировать пространственное представления и лучше запомнить карту. Например: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укажите материки западного и восточного полушарий;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расположи горы мира с севера на юг: Тибет, Кавказ, Анды, Кордильеры, Альпы, Тянь-Шань.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2) «Найди лишнее» - найти лишний географический объект и дать объяснение выбору. Например: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Бразилия, Аргентина, Перу, Колумбия, Парагвай - Парагвай не имеет выхода к морю, остальные имеют морские порты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Монголия, Сирия, Албания, Китай, Турция - Албания находится в Европе, остальные - в Азии..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3) Ассоциативные задания - объединить географические объекты и объяснить причину объединения. Например: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Буэнос-Айрес - Бухара - оба начинаются на букву «Б»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Буэнос-Айрес - Будапешт - являются столицами государств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Буэнос-Айрес - Копенгаген - оба лежат на берегу моря.</a:t>
            </a:r>
          </a:p>
          <a:p>
            <a:pPr lvl="0">
              <a:spcBef>
                <a:spcPct val="20000"/>
              </a:spcBef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 Логические задания - задание дается в виде списка, необходимо разделить его на группы, причем количество групп не указывается. Чем больше ученик выделяет групп, тем ценнее ответ. Например, Бразилия, Боливия, Кордильеры, Амазонка, Сенегал, Нигер,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Игуасу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Миссисипи, Енисей, Гималаи, Народная, Монблан, Обь, Конго, Вьетнам, Флорида, Анды, Нил, Эквадор, Финляндия,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Атакама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5) Ассоциативные загадки - дается ассоциативное описание географического объекта (на что или кого похожи очертания этого объекта), а ученик должен назвать сам объект. Например: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акула - Сахалин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нос носорога - полуостров Сомали (Африка)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сапожок -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Апеннинский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полуостров и т.п.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6) Немая карта - учащимся раздаются пустые контурные карты, на которых они должны: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отметить на карте цифрами соответствующие географические объекты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написать на листочках названия географических объектов, которые указаны цифрами на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выданной контурной карте.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Наталия\OneDrive\Изображения\Снимки экрана\2022-02-28 (7).png"/>
          <p:cNvPicPr>
            <a:picLocks noChangeAspect="1" noChangeArrowheads="1"/>
          </p:cNvPicPr>
          <p:nvPr/>
        </p:nvPicPr>
        <p:blipFill>
          <a:blip r:embed="rId2" cstate="print"/>
          <a:srcRect l="27863" t="25391" r="25132" b="7672"/>
          <a:stretch>
            <a:fillRect/>
          </a:stretch>
        </p:blipFill>
        <p:spPr bwMode="auto">
          <a:xfrm>
            <a:off x="0" y="0"/>
            <a:ext cx="5112568" cy="3847285"/>
          </a:xfrm>
          <a:prstGeom prst="rect">
            <a:avLst/>
          </a:prstGeom>
          <a:noFill/>
        </p:spPr>
      </p:pic>
      <p:pic>
        <p:nvPicPr>
          <p:cNvPr id="22531" name="Picture 3" descr="C:\Users\Наталия\OneDrive\Изображения\Снимки экрана\2022-02-28 (8).png"/>
          <p:cNvPicPr>
            <a:picLocks noChangeAspect="1" noChangeArrowheads="1"/>
          </p:cNvPicPr>
          <p:nvPr/>
        </p:nvPicPr>
        <p:blipFill>
          <a:blip r:embed="rId3" cstate="print"/>
          <a:srcRect l="27863" t="42125" r="24542" b="24407"/>
          <a:stretch>
            <a:fillRect/>
          </a:stretch>
        </p:blipFill>
        <p:spPr bwMode="auto">
          <a:xfrm>
            <a:off x="1187624" y="4149080"/>
            <a:ext cx="6624736" cy="2448272"/>
          </a:xfrm>
          <a:prstGeom prst="rect">
            <a:avLst/>
          </a:prstGeom>
          <a:noFill/>
        </p:spPr>
      </p:pic>
      <p:pic>
        <p:nvPicPr>
          <p:cNvPr id="22532" name="Picture 4" descr="C:\Users\Наталия\OneDrive\Изображения\Снимки экрана\2022-02-28 (9).png"/>
          <p:cNvPicPr>
            <a:picLocks noChangeAspect="1" noChangeArrowheads="1"/>
          </p:cNvPicPr>
          <p:nvPr/>
        </p:nvPicPr>
        <p:blipFill>
          <a:blip r:embed="rId4" cstate="print"/>
          <a:srcRect l="27863" t="34250" r="24542" b="10625"/>
          <a:stretch>
            <a:fillRect/>
          </a:stretch>
        </p:blipFill>
        <p:spPr bwMode="auto">
          <a:xfrm>
            <a:off x="4932040" y="1268760"/>
            <a:ext cx="4202180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87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Users\Наталия\OneDrive\Изображения\Снимки экрана\2022-02-28 (10).png"/>
          <p:cNvPicPr>
            <a:picLocks noChangeAspect="1" noChangeArrowheads="1"/>
          </p:cNvPicPr>
          <p:nvPr/>
        </p:nvPicPr>
        <p:blipFill>
          <a:blip r:embed="rId2" cstate="print"/>
          <a:srcRect l="28225" t="15719" r="24733" b="20297"/>
          <a:stretch>
            <a:fillRect/>
          </a:stretch>
        </p:blipFill>
        <p:spPr bwMode="auto">
          <a:xfrm>
            <a:off x="179512" y="0"/>
            <a:ext cx="4800118" cy="3670679"/>
          </a:xfrm>
          <a:prstGeom prst="rect">
            <a:avLst/>
          </a:prstGeom>
          <a:noFill/>
        </p:spPr>
      </p:pic>
      <p:pic>
        <p:nvPicPr>
          <p:cNvPr id="23557" name="Picture 5" descr="C:\Users\Наталия\OneDrive\Изображения\Снимки экрана\2022-02-28 (11).png"/>
          <p:cNvPicPr>
            <a:picLocks noChangeAspect="1" noChangeArrowheads="1"/>
          </p:cNvPicPr>
          <p:nvPr/>
        </p:nvPicPr>
        <p:blipFill>
          <a:blip r:embed="rId3" cstate="print"/>
          <a:srcRect l="27863" t="27360" r="24542" b="7672"/>
          <a:stretch>
            <a:fillRect/>
          </a:stretch>
        </p:blipFill>
        <p:spPr bwMode="auto">
          <a:xfrm>
            <a:off x="4355976" y="3212976"/>
            <a:ext cx="4499992" cy="3453482"/>
          </a:xfrm>
          <a:prstGeom prst="rect">
            <a:avLst/>
          </a:prstGeom>
          <a:noFill/>
        </p:spPr>
      </p:pic>
      <p:pic>
        <p:nvPicPr>
          <p:cNvPr id="23558" name="Picture 6" descr="C:\Users\Наталия\OneDrive\Изображения\Снимки экрана\2022-02-28 (12).png"/>
          <p:cNvPicPr>
            <a:picLocks noChangeAspect="1" noChangeArrowheads="1"/>
          </p:cNvPicPr>
          <p:nvPr/>
        </p:nvPicPr>
        <p:blipFill>
          <a:blip r:embed="rId4" cstate="print"/>
          <a:srcRect l="37271" t="17516" r="32843" b="72640"/>
          <a:stretch>
            <a:fillRect/>
          </a:stretch>
        </p:blipFill>
        <p:spPr bwMode="auto">
          <a:xfrm>
            <a:off x="323528" y="4077072"/>
            <a:ext cx="3888432" cy="720080"/>
          </a:xfrm>
          <a:prstGeom prst="rect">
            <a:avLst/>
          </a:prstGeom>
          <a:noFill/>
        </p:spPr>
      </p:pic>
      <p:pic>
        <p:nvPicPr>
          <p:cNvPr id="23559" name="Picture 7" descr="C:\Users\Наталия\OneDrive\Изображения\Снимки экрана\2022-02-28 (13).png"/>
          <p:cNvPicPr>
            <a:picLocks noChangeAspect="1" noChangeArrowheads="1"/>
          </p:cNvPicPr>
          <p:nvPr/>
        </p:nvPicPr>
        <p:blipFill>
          <a:blip r:embed="rId5" cstate="print"/>
          <a:srcRect l="29885" t="38390" r="25840" b="36017"/>
          <a:stretch>
            <a:fillRect/>
          </a:stretch>
        </p:blipFill>
        <p:spPr bwMode="auto">
          <a:xfrm>
            <a:off x="323528" y="4797152"/>
            <a:ext cx="3888433" cy="1263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88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9"/>
            <a:ext cx="828680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Примеры заданий  на формирование естественно научной грамотности на уроках физики</a:t>
            </a:r>
          </a:p>
          <a:p>
            <a:pPr algn="ctr"/>
            <a:r>
              <a:rPr lang="ru-RU" sz="800" b="1" dirty="0" smtClean="0">
                <a:solidFill>
                  <a:srgbClr val="00B050"/>
                </a:solidFill>
              </a:rPr>
              <a:t>(8кл.Тепловые явления)</a:t>
            </a:r>
          </a:p>
          <a:p>
            <a:pPr marL="228600" indent="-228600"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Низкий уровень сложности</a:t>
            </a:r>
          </a:p>
          <a:p>
            <a:pPr marL="228600" indent="-2286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Петр ремонтирует старый дом. Он оставил в багажнике своей машины бутылку воды, несколько гвоздей и деревянный брусок. После того, как машина три часа простояла на солнце, температура внутри нее достигла 40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C. </a:t>
            </a:r>
          </a:p>
          <a:p>
            <a:pPr marL="228600" indent="-2286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Что произошло с предметами в машине?  </a:t>
            </a:r>
          </a:p>
          <a:p>
            <a:pPr marL="228600" indent="-22860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Обведите «Да» или «Нет» для каждого утверждения. </a:t>
            </a:r>
          </a:p>
          <a:p>
            <a:pPr marL="228600" indent="-22860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Произошло ли следующее с предметами в машине? </a:t>
            </a:r>
          </a:p>
          <a:p>
            <a:pPr marL="228600" indent="-2286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28600" indent="-2286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1.Температура всех предметов стала одинаковой. Да / Нет </a:t>
            </a:r>
          </a:p>
          <a:p>
            <a:pPr marL="228600" indent="-2286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2.Спустя некоторое время вода начала кипеть.  Да / Нет </a:t>
            </a:r>
          </a:p>
          <a:p>
            <a:pPr marL="228600" indent="-2286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3.Спустя некоторое время гвозди накалились докрасна. Да / Нет </a:t>
            </a:r>
          </a:p>
          <a:p>
            <a:pPr marL="228600" indent="-22860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ОЦЕНКА ВЫПОЛНЕНИЯ ЗАДАНИЯ </a:t>
            </a:r>
          </a:p>
          <a:p>
            <a:pPr marL="228600" indent="-2286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Ответ принимается полностью – 1 балл.</a:t>
            </a:r>
          </a:p>
          <a:p>
            <a:pPr marL="228600" indent="-22860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Тип вопроса: комплексный с выбором ответа</a:t>
            </a:r>
          </a:p>
          <a:p>
            <a:pPr marL="228600" indent="-2286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Компетенция: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научное объяснение явлений</a:t>
            </a:r>
          </a:p>
          <a:p>
            <a:pPr marL="228600" indent="-2286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Содержание: физические системы</a:t>
            </a:r>
          </a:p>
          <a:p>
            <a:pPr marL="228600" indent="-2286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Область применения: связь естествознания и технологий</a:t>
            </a:r>
          </a:p>
          <a:p>
            <a:pPr marL="228600" indent="-2286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Контекст: личностный</a:t>
            </a:r>
          </a:p>
          <a:p>
            <a:pPr marL="228600" indent="-22860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28600" indent="-228600" algn="ctr"/>
            <a:endParaRPr lang="ru-RU" sz="8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79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 anchor="t">
            <a:normAutofit/>
          </a:bodyPr>
          <a:lstStyle/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2.Средний уровень сложности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Петр налил себе чашку кофе, температура которого была около 90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C, и чашку холодной минеральной воды, температура которой около 5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C. Обе чашки одинаковые  и  объем  напитков  тоже  одинаковый. Температура  в  комнате, где находился Петр, была около 20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Какой, вероятнее всего, будет температура кофе и минеральной воды через 10 минут?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A 70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C и  10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C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B 90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C и  5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C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C 70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C и  25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C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D 20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C и  20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C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ОЦЕНКА ВЫПОЛНЕНИЯ ЗАДАНИЯ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Ответ принимается полностью – 1 балл.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A. 70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C и 10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C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Ответ не принимается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Другие ответы.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Ответ отсутствует.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Тип вопроса: с выбором ответа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Компетенция: научное объяснение явлений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Содержание: физические системы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Область применения: связь естествознания и технологии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Контекст: личностный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37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 anchor="t">
            <a:normAutofit fontScale="90000"/>
          </a:bodyPr>
          <a:lstStyle/>
          <a:p>
            <a:pPr marL="228600" indent="-228600" algn="l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(7кл)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1.Низкий уровень сложности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а)  Объём воздуха в сосуде можно уменьшить путем сжатия. На что это указывает?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б) Приведите пример опыта, подтверждающего, что вещество состоит из молекул, разделенных промежутками.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Задание со свободно-конструируемым ответом, требует от учащихся умения использовать предметные знания естественнонаучных концепций и представить обоснованные выводы.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в) Отличаются ли молекулы холодной воды от молекул теплой и горячей воды?  ДА / НЕТ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Обведите «Да» или «Нет»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г) Отличаются ли молекулы теплой воды от молекул льда?  ДА / НЕТ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Обведите «Да» или «Нет»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ОЦЕНКА ВЫПОЛНЕНИЯ ЗАДАНИЯ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Ответ принимается полностью – 1 балл.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Тип вопроса: комплексный, комплексный с выбором ответа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Компетенция: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использование научных доказательств/ распознавание и постановка научных вопросов 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Содержание: строение вещества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Область применения: связь естествознания и технологий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Контекст: личностный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2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 anchor="t">
            <a:normAutofit fontScale="90000"/>
          </a:bodyPr>
          <a:lstStyle/>
          <a:p>
            <a:pPr marL="228600" indent="-228600" algn="l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1.Средний уровень сложности 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Учитель положила на стол три предмета, расположив их в порядке уменьшения объема, как показано на рисунке.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Ярослав считает, что у предметов большего объема больше масса. Согласен ли ты с ним?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Обведите «Да» или «Нет» 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Обоснуйте ответ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Ответ: Нет. Это зависит от плотности материала. Кирпич меньше чем пенопласт, но он плотнее, поэтому и его масса больше. 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Задание со свободно-конструируемым ответом, требует от учащихся умения использовать предметные знания естественнонаучных концепций и представить обоснованные выводы.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Тип вопроса: комплексный с выбором ответа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Компетенция: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использование научных доказательств/ распознавание и постановка научных вопросов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Содержание: взаимодействие тел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Область применения: связь естествознания и технологий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Контекст: личностный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2476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93851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1.Средний уровень сложности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жаркий день в стеклянный кувшин налили ледяной воды (Рисунок 1).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Чуть позже на кувшине появились капельки воды (Рисунок 2).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Опишите процесс, вызвавший появление капелек воды снаружи кувшина.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Ответ: Описывается процесс конденсации, при котором ссылка идет на водяной пар (в воздухе), конденсирующий с холодной внешней поверхностью кувшина.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Пример: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Водяные капли появляются от водяного пара в воздухе, которые конденсируются в капельки воды, когда соприкасаются с холодной поверхностью.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Задание направлено на проверку знаний по теме «Изменение агрегатных состояний вещества».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Данный вопрос рассматривается при изучении темы «Испарение и конденсация» в программе 8 класса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Компетенция: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использование научных доказательств/ распознавание и постановка научных вопросов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6"/>
            <a:ext cx="2190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8974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ChangeArrowheads="1"/>
          </p:cNvSpPr>
          <p:nvPr/>
        </p:nvSpPr>
        <p:spPr>
          <a:xfrm>
            <a:off x="1043608" y="548680"/>
            <a:ext cx="7283450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Краткие итоги. Что делать учителю?</a:t>
            </a: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539552" y="1700808"/>
            <a:ext cx="835342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Проводить еженедельно словарную работу по изучению специальных терминов.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Разнообразить структуру заданий через творческое осмысление.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Вербальное восприятие письменной речи проводить через оформление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презентаций.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Разрабатывать задания к текстам : аналитические, информационные, позиционные, интерпретационные. 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Больше в своей практике использовать интерактивные методы обучения.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Правильно подбирать текстовый материал, чтобы он нес в себе воспитательный характер, связь с жизнью.</a:t>
            </a:r>
          </a:p>
        </p:txBody>
      </p:sp>
    </p:spTree>
    <p:extLst>
      <p:ext uri="{BB962C8B-B14F-4D97-AF65-F5344CB8AC3E}">
        <p14:creationId xmlns:p14="http://schemas.microsoft.com/office/powerpoint/2010/main" val="208818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Для обучающихся с ОВЗ характерны следующие психолого-педагогические особенности: 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algn="ctr"/>
            <a:endParaRPr lang="ru-RU" sz="2400" b="1" dirty="0" smtClean="0">
              <a:solidFill>
                <a:srgbClr val="00B050"/>
              </a:solidFill>
            </a:endParaRPr>
          </a:p>
          <a:p>
            <a:pPr algn="just"/>
            <a:r>
              <a:rPr lang="ru-RU" dirty="0" smtClean="0"/>
              <a:t>1. У </a:t>
            </a:r>
            <a:r>
              <a:rPr lang="ru-RU" dirty="0"/>
              <a:t>детей наблюдается низкий уровень развития восприятия. Это проявляется в необходимости более длительного времени для приема и переработки сенсорной информации, недостаточно знаний этих детей об окружающем мире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2. Недостаточно сформированы пространственные представления, дети с ОВЗ часто не могут осуществлять полноценный анализ формы, установить симметричность, тождественность частей конструируемых фигур, расположить конструкцию на плоскости, соединить ее в единое целое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3. Внимание неустойчивое, рассеянное, дети с трудом переключаются с одной деятельности на другую. Недостатки организации внимания обуславливаются слабым развитием интеллектуальной активности детей, несовершенством навыков и умений самоконтроля, недостаточным развитием чувства ответственности и интереса к учению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4. Память ограничена в объеме, преобладает кратковременная над долговременной, механическая над логической, наглядная над словесной. </a:t>
            </a:r>
            <a:endParaRPr lang="ru-RU" dirty="0" smtClean="0"/>
          </a:p>
          <a:p>
            <a:pPr algn="just"/>
            <a:r>
              <a:rPr lang="ru-RU" dirty="0" smtClean="0"/>
              <a:t>5</a:t>
            </a:r>
            <a:r>
              <a:rPr lang="ru-RU" dirty="0"/>
              <a:t>. Снижена познавательная активность, отмечается замедленный темп переработки информации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72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98959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6. Мышление – наглядно-действенное мышление развито в большей степени, чем наглядно-образное и особенно словесно-логическое. </a:t>
            </a:r>
            <a:endParaRPr lang="ru-RU" dirty="0" smtClean="0"/>
          </a:p>
          <a:p>
            <a:pPr algn="just"/>
            <a:r>
              <a:rPr lang="ru-RU" dirty="0" smtClean="0"/>
              <a:t>7</a:t>
            </a:r>
            <a:r>
              <a:rPr lang="ru-RU" dirty="0"/>
              <a:t>. Снижена потребность в общении как со сверстниками, так и со взрослыми. </a:t>
            </a:r>
          </a:p>
          <a:p>
            <a:pPr algn="just"/>
            <a:r>
              <a:rPr lang="ru-RU" dirty="0"/>
              <a:t>8. Игровая деятельность не сформирована. Сюжеты игры обычны, способы общения и сами игровые роли бедны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9</a:t>
            </a:r>
            <a:r>
              <a:rPr lang="ru-RU" dirty="0"/>
              <a:t>. Речь – имеются нарушения речевых функций, либо все компоненты языковой системы не сформированы. </a:t>
            </a:r>
            <a:endParaRPr lang="ru-RU" dirty="0" smtClean="0"/>
          </a:p>
          <a:p>
            <a:pPr algn="just"/>
            <a:r>
              <a:rPr lang="ru-RU" dirty="0" smtClean="0"/>
              <a:t>10</a:t>
            </a:r>
            <a:r>
              <a:rPr lang="ru-RU" dirty="0"/>
              <a:t>. Наблюдается низкая работоспособность в результате повышенной истощаемости, вследствие возникновения у детей явлений психомоторной расторможенности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11. Наблюдается </a:t>
            </a:r>
            <a:r>
              <a:rPr lang="ru-RU" dirty="0" err="1"/>
              <a:t>несформированность</a:t>
            </a:r>
            <a:r>
              <a:rPr lang="ru-RU" dirty="0"/>
              <a:t> произвольного поведения по типу психической неустойчивости, расторможенность влечений, учебной мотивации. Вследствие этого у детей проявляется недостаточная </a:t>
            </a:r>
            <a:r>
              <a:rPr lang="ru-RU" dirty="0" err="1"/>
              <a:t>сформированность</a:t>
            </a:r>
            <a:r>
              <a:rPr lang="ru-RU" dirty="0"/>
              <a:t> психологических предпосылок к овладению полноценными навыками учебной деятельности. Возникают трудности формирования учебных умений (планирование предстоящей работы, определения путей и средств достижения учебной цели; контролирование деятельности, умение работать в определенном темпе).</a:t>
            </a:r>
          </a:p>
        </p:txBody>
      </p:sp>
    </p:spTree>
    <p:extLst>
      <p:ext uri="{BB962C8B-B14F-4D97-AF65-F5344CB8AC3E}">
        <p14:creationId xmlns:p14="http://schemas.microsoft.com/office/powerpoint/2010/main" val="34556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Типичные затруднения (общие проблемы) у детей с ОВЗ 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2400" dirty="0" smtClean="0"/>
              <a:t>Отсутствует </a:t>
            </a:r>
            <a:r>
              <a:rPr lang="ru-RU" sz="2400" dirty="0"/>
              <a:t>мотивация к познавательной деятельности, ограниченны представления об окружающем мире; </a:t>
            </a:r>
            <a:r>
              <a:rPr lang="ru-RU" sz="2400" dirty="0" smtClean="0"/>
              <a:t>Темп </a:t>
            </a:r>
            <a:r>
              <a:rPr lang="ru-RU" sz="2400" dirty="0"/>
              <a:t>выполнения заданий очень низкий; </a:t>
            </a:r>
            <a:r>
              <a:rPr lang="ru-RU" sz="2400" dirty="0" smtClean="0"/>
              <a:t>Нуждается </a:t>
            </a:r>
            <a:r>
              <a:rPr lang="ru-RU" sz="2400" dirty="0"/>
              <a:t>в постоянной помощи взрослого; </a:t>
            </a:r>
            <a:r>
              <a:rPr lang="ru-RU" sz="2400" dirty="0" smtClean="0"/>
              <a:t>Низкий </a:t>
            </a:r>
            <a:r>
              <a:rPr lang="ru-RU" sz="2400" dirty="0"/>
              <a:t>уровень свойств внимания (устойчивость, концентрация, переключение); </a:t>
            </a:r>
            <a:r>
              <a:rPr lang="ru-RU" sz="2400" dirty="0" smtClean="0"/>
              <a:t>Низкий </a:t>
            </a:r>
            <a:r>
              <a:rPr lang="ru-RU" sz="2400" dirty="0"/>
              <a:t>уровень развития речи, мышления; </a:t>
            </a:r>
            <a:r>
              <a:rPr lang="ru-RU" sz="2400" dirty="0" smtClean="0"/>
              <a:t>Трудности </a:t>
            </a:r>
            <a:r>
              <a:rPr lang="ru-RU" sz="2400" dirty="0"/>
              <a:t>в понимании инструкций; Инфантилизм; Нарушение координации движений; Низкая самооценка; Повышенная тревожность, Высокий уровень </a:t>
            </a:r>
            <a:r>
              <a:rPr lang="ru-RU" sz="2400" dirty="0" err="1" smtClean="0"/>
              <a:t>психо</a:t>
            </a:r>
            <a:r>
              <a:rPr lang="ru-RU" sz="2400" dirty="0" smtClean="0"/>
              <a:t>-мышечного </a:t>
            </a:r>
            <a:r>
              <a:rPr lang="ru-RU" sz="2400" dirty="0"/>
              <a:t>напряжения; Низкий уровень развития мелкой и крупной моторики; Для большинства таких детей характерна повышенная утомляемость У других детей отмечается повышенная возбудимость, беспокойство, склонность к вспышкам раздражительности, упрямству.</a:t>
            </a:r>
          </a:p>
        </p:txBody>
      </p:sp>
    </p:spTree>
    <p:extLst>
      <p:ext uri="{BB962C8B-B14F-4D97-AF65-F5344CB8AC3E}">
        <p14:creationId xmlns:p14="http://schemas.microsoft.com/office/powerpoint/2010/main" val="37566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Дети с нарушением </a:t>
            </a:r>
            <a:r>
              <a:rPr lang="ru-RU" sz="3200" b="1" dirty="0" smtClean="0">
                <a:solidFill>
                  <a:srgbClr val="00B050"/>
                </a:solidFill>
              </a:rPr>
              <a:t>слуха</a:t>
            </a:r>
          </a:p>
          <a:p>
            <a:pPr algn="just"/>
            <a:endParaRPr lang="ru-RU" sz="3200" b="1" dirty="0" smtClean="0">
              <a:solidFill>
                <a:srgbClr val="00B050"/>
              </a:solidFill>
            </a:endParaRPr>
          </a:p>
          <a:p>
            <a:pPr algn="just"/>
            <a:endParaRPr lang="ru-RU" sz="3200" b="1" dirty="0">
              <a:solidFill>
                <a:srgbClr val="00B050"/>
              </a:solidFill>
            </a:endParaRPr>
          </a:p>
          <a:p>
            <a:pPr algn="just"/>
            <a:endParaRPr lang="ru-RU" sz="3200" b="1" dirty="0" smtClean="0">
              <a:solidFill>
                <a:srgbClr val="00B050"/>
              </a:solidFill>
            </a:endParaRPr>
          </a:p>
          <a:p>
            <a:pPr algn="just"/>
            <a:endParaRPr lang="ru-RU" sz="3200" b="1" dirty="0">
              <a:solidFill>
                <a:srgbClr val="00B050"/>
              </a:solidFill>
            </a:endParaRPr>
          </a:p>
          <a:p>
            <a:pPr algn="just"/>
            <a:endParaRPr lang="ru-RU" sz="3200" b="1" dirty="0" smtClean="0">
              <a:solidFill>
                <a:srgbClr val="00B050"/>
              </a:solidFill>
            </a:endParaRPr>
          </a:p>
          <a:p>
            <a:pPr algn="just"/>
            <a:endParaRPr lang="ru-RU" sz="3200" b="1" dirty="0">
              <a:solidFill>
                <a:srgbClr val="00B050"/>
              </a:solidFill>
            </a:endParaRPr>
          </a:p>
          <a:p>
            <a:pPr algn="just"/>
            <a:endParaRPr lang="ru-RU" sz="3200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2000" b="1" dirty="0" err="1" smtClean="0"/>
              <a:t>Неслышащие</a:t>
            </a:r>
            <a:r>
              <a:rPr lang="ru-RU" sz="2000" dirty="0"/>
              <a:t> – дети с полным отсутствием слуха, который не может использоваться для накопления речевого запаса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b="1" dirty="0" smtClean="0"/>
              <a:t> </a:t>
            </a:r>
            <a:r>
              <a:rPr lang="ru-RU" sz="2000" b="1" dirty="0"/>
              <a:t>Слабослышащие</a:t>
            </a:r>
            <a:r>
              <a:rPr lang="ru-RU" sz="2000" dirty="0"/>
              <a:t> – дети с частичной слуховой недостаточностью, затрудняющей речевое развитие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b="1" dirty="0" smtClean="0"/>
              <a:t> </a:t>
            </a:r>
            <a:r>
              <a:rPr lang="ru-RU" sz="2000" b="1" dirty="0" err="1"/>
              <a:t>Позднооглошие</a:t>
            </a:r>
            <a:r>
              <a:rPr lang="ru-RU" sz="2000" b="1" dirty="0"/>
              <a:t> </a:t>
            </a:r>
            <a:r>
              <a:rPr lang="ru-RU" sz="2000" dirty="0"/>
              <a:t>- это дети, потерявшие слух вследствие какой-либо болезни или травмы после того, как они овладели речью, т.е. в 2–3-летнем и более позднем возрасте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 descr="https://teacher21.kpfu.ru/content/uploads/2021/09/inva-s25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844" y="692696"/>
            <a:ext cx="469914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0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495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Дети с нарушением зрения 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endParaRPr lang="ru-RU" sz="2800" b="1" dirty="0">
              <a:solidFill>
                <a:srgbClr val="00B050"/>
              </a:solidFill>
            </a:endParaRPr>
          </a:p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endParaRPr lang="ru-RU" sz="2800" b="1" dirty="0">
              <a:solidFill>
                <a:srgbClr val="00B050"/>
              </a:solidFill>
            </a:endParaRPr>
          </a:p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endParaRPr lang="ru-RU" sz="2800" b="1" dirty="0">
              <a:solidFill>
                <a:srgbClr val="00B050"/>
              </a:solidFill>
            </a:endParaRPr>
          </a:p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endParaRPr lang="ru-RU" sz="2800" b="1" dirty="0">
              <a:solidFill>
                <a:srgbClr val="00B050"/>
              </a:solidFill>
            </a:endParaRPr>
          </a:p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r>
              <a:rPr lang="ru-RU" sz="2000" b="1" dirty="0" smtClean="0"/>
              <a:t>Абсолютно</a:t>
            </a:r>
            <a:r>
              <a:rPr lang="ru-RU" sz="2000" b="1" dirty="0"/>
              <a:t>, или тотально, слепые/незрячие </a:t>
            </a:r>
            <a:r>
              <a:rPr lang="ru-RU" sz="2000" dirty="0"/>
              <a:t>– дети с полным отсутствием зрительных </a:t>
            </a:r>
            <a:r>
              <a:rPr lang="ru-RU" sz="2000" dirty="0" smtClean="0"/>
              <a:t>ощущений; частично </a:t>
            </a:r>
            <a:r>
              <a:rPr lang="ru-RU" sz="2000" dirty="0"/>
              <a:t>слепые – дети, имеющие </a:t>
            </a:r>
            <a:r>
              <a:rPr lang="ru-RU" sz="2000" dirty="0" err="1"/>
              <a:t>светоощущения</a:t>
            </a:r>
            <a:r>
              <a:rPr lang="ru-RU" sz="2000" dirty="0"/>
              <a:t>, форменное зрение с остротой зрения от 0,005 до 0,04; </a:t>
            </a:r>
            <a:endParaRPr lang="ru-RU" sz="2000" dirty="0" smtClean="0"/>
          </a:p>
          <a:p>
            <a:r>
              <a:rPr lang="ru-RU" sz="2000" b="1" dirty="0" smtClean="0"/>
              <a:t>Слабовидящие </a:t>
            </a:r>
            <a:r>
              <a:rPr lang="ru-RU" sz="2000" b="1" dirty="0"/>
              <a:t>дети </a:t>
            </a:r>
            <a:r>
              <a:rPr lang="ru-RU" sz="2000" dirty="0"/>
              <a:t>(острота зрения на лучшем видящем глазу при коррекции от 0,05 до 0,2); </a:t>
            </a:r>
            <a:endParaRPr lang="ru-RU" sz="2000" dirty="0" smtClean="0"/>
          </a:p>
          <a:p>
            <a:r>
              <a:rPr lang="ru-RU" sz="2000" b="1" dirty="0" smtClean="0"/>
              <a:t>Дети </a:t>
            </a:r>
            <a:r>
              <a:rPr lang="ru-RU" sz="2000" b="1" dirty="0"/>
              <a:t>с косоглазием и </a:t>
            </a:r>
            <a:r>
              <a:rPr lang="ru-RU" sz="2000" b="1" dirty="0" err="1"/>
              <a:t>амблиопией</a:t>
            </a:r>
            <a:r>
              <a:rPr lang="ru-RU" sz="2000" b="1" dirty="0"/>
              <a:t> </a:t>
            </a:r>
            <a:r>
              <a:rPr lang="ru-RU" sz="2000" dirty="0"/>
              <a:t>(с остротой зрения менее 0,3)</a:t>
            </a:r>
          </a:p>
        </p:txBody>
      </p:sp>
      <p:pic>
        <p:nvPicPr>
          <p:cNvPr id="2050" name="Picture 2" descr="https://xn--80aaakcmal4atbv0dydde.xn--p1ai/media/k2/items/cache/b2580c8013b9b11cb22b7b3e6068536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55" y="697424"/>
            <a:ext cx="5399541" cy="35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7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129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Дети с нарушением опорно-двигательного </a:t>
            </a:r>
            <a:r>
              <a:rPr lang="ru-RU" sz="2800" b="1" dirty="0" smtClean="0">
                <a:solidFill>
                  <a:srgbClr val="00B050"/>
                </a:solidFill>
              </a:rPr>
              <a:t>аппарата</a:t>
            </a:r>
          </a:p>
          <a:p>
            <a:pPr algn="ctr"/>
            <a:r>
              <a:rPr lang="ru-RU" sz="2000" dirty="0" smtClean="0"/>
              <a:t>У</a:t>
            </a:r>
            <a:r>
              <a:rPr lang="ru-RU" sz="2000" dirty="0"/>
              <a:t> детей с нарушениями </a:t>
            </a:r>
            <a:r>
              <a:rPr lang="ru-RU" sz="2000" dirty="0" smtClean="0"/>
              <a:t>опорно-двигательного</a:t>
            </a:r>
            <a:r>
              <a:rPr lang="ru-RU" sz="2000" dirty="0"/>
              <a:t> аппарата ведущим является двигательный дефект (задержка формирования, недоразвитие, нарушение или утрата двигательных функций) </a:t>
            </a: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r>
              <a:rPr lang="ru-RU" sz="2000" b="1" dirty="0" smtClean="0"/>
              <a:t>Отмечают </a:t>
            </a:r>
            <a:r>
              <a:rPr lang="ru-RU" sz="2000" b="1" dirty="0"/>
              <a:t>различные виды патологии опорно-двигательного аппарата: </a:t>
            </a:r>
            <a:endParaRPr lang="ru-RU" sz="2000" b="1" dirty="0" smtClean="0"/>
          </a:p>
          <a:p>
            <a:pPr algn="just"/>
            <a:r>
              <a:rPr lang="ru-RU" sz="2000" dirty="0" smtClean="0"/>
              <a:t>1.Заболевания </a:t>
            </a:r>
            <a:r>
              <a:rPr lang="ru-RU" sz="2000" dirty="0"/>
              <a:t>нервной системы </a:t>
            </a:r>
            <a:endParaRPr lang="ru-RU" sz="2000" dirty="0" smtClean="0"/>
          </a:p>
          <a:p>
            <a:pPr algn="just"/>
            <a:r>
              <a:rPr lang="ru-RU" sz="2000" dirty="0" smtClean="0"/>
              <a:t>2.Врожденная </a:t>
            </a:r>
            <a:r>
              <a:rPr lang="ru-RU" sz="2000" dirty="0"/>
              <a:t>патология опорно- двигательного </a:t>
            </a:r>
            <a:r>
              <a:rPr lang="ru-RU" sz="2000" dirty="0" smtClean="0"/>
              <a:t>аппарата</a:t>
            </a:r>
          </a:p>
          <a:p>
            <a:pPr algn="just"/>
            <a:r>
              <a:rPr lang="ru-RU" sz="2000" dirty="0" smtClean="0"/>
              <a:t> 3.Приобретенные </a:t>
            </a:r>
            <a:r>
              <a:rPr lang="ru-RU" sz="2000" dirty="0"/>
              <a:t>заболевания и повреждения опорно-двигательного аппарата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https://doorinworld.ru/upload/iblock/Detskij-tserebralnyj-paral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2" y="1988840"/>
            <a:ext cx="3980960" cy="265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vladivostok-eparhia.ru/www/news/2018/11/dev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75" y="1988840"/>
            <a:ext cx="3798889" cy="265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1403</Words>
  <Application>Microsoft Office PowerPoint</Application>
  <PresentationFormat>Экран (4:3)</PresentationFormat>
  <Paragraphs>211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2.Средний уровень сложности  Петр налил себе чашку кофе, температура которого была около 900C, и чашку холодной минеральной воды, температура которой около 50C. Обе чашки одинаковые  и  объем  напитков  тоже  одинаковый. Температура  в  комнате, где находился Петр, была около 200C.  Какой, вероятнее всего, будет температура кофе и минеральной воды через 10 минут?    A 700C и  100C  B 900C и  50C  C 700C и  250C  D 200C и  200C   ОЦЕНКА ВЫПОЛНЕНИЯ ЗАДАНИЯ  Ответ принимается полностью – 1 балл.     A. 700C и 100C  Ответ не принимается    Другие ответы.    Ответ отсутствует.   Тип вопроса: с выбором ответа  Компетенция: научное объяснение явлений  Содержание: физические системы  Область применения: связь естествознания и технологии  Контекст: личностный</vt:lpstr>
      <vt:lpstr>(7кл) 1.Низкий уровень сложности а)  Объём воздуха в сосуде можно уменьшить путем сжатия. На что это указывает?    б) Приведите пример опыта, подтверждающего, что вещество состоит из молекул, разделенных промежутками.   Задание со свободно-конструируемым ответом, требует от учащихся умения использовать предметные знания естественнонаучных концепций и представить обоснованные выводы.   в) Отличаются ли молекулы холодной воды от молекул теплой и горячей воды?  ДА / НЕТ  Обведите «Да» или «Нет»   г) Отличаются ли молекулы теплой воды от молекул льда?  ДА / НЕТ  Обведите «Да» или «Нет»   ОЦЕНКА ВЫПОЛНЕНИЯ ЗАДАНИЯ  Ответ принимается полностью – 1 балл.  Тип вопроса: комплексный, комплексный с выбором ответа Компетенция: использование научных доказательств/ распознавание и постановка научных вопросов  Содержание: строение вещества Область применения: связь естествознания и технологий Контекст: личностный    </vt:lpstr>
      <vt:lpstr>1.Средний уровень сложности  Учитель положила на стол три предмета, расположив их в порядке уменьшения объема, как показано на рисунке.                Ярослав считает, что у предметов большего объема больше масса. Согласен ли ты с ним?   Обведите «Да» или «Нет»  Обоснуйте ответ    Ответ: Нет. Это зависит от плотности материала. Кирпич меньше чем пенопласт, но он плотнее, поэтому и его масса больше.  Задание со свободно-конструируемым ответом, требует от учащихся умения использовать предметные знания естественнонаучных концепций и представить обоснованные выводы.  Тип вопроса: комплексный с выбором ответа Компетенция: использование научных доказательств/ распознавание и постановка научных вопросов Содержание: взаимодействие тел Область применения: связь естествознания и технологий Контекст: личностный    </vt:lpstr>
      <vt:lpstr>1.Средний уровень сложности  В жаркий день в стеклянный кувшин налили ледяной воды (Рисунок 1).  Чуть позже на кувшине появились капельки воды (Рисунок 2).           Опишите процесс, вызвавший появление капелек воды снаружи кувшина.   Ответ: Описывается процесс конденсации, при котором ссылка идет на водяной пар (в воздухе), конденсирующий с холодной внешней поверхностью кувшина.   Пример: - Водяные капли появляются от водяного пара в воздухе, которые конденсируются в капельки воды, когда соприкасаются с холодной поверхностью.   Задание направлено на проверку знаний по теме «Изменение агрегатных состояний вещества».  Данный вопрос рассматривается при изучении темы «Испарение и конденсация» в программе 8 класса    Компетенция: использование научных доказательств/ распознавание и постановка научных вопросов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30</cp:revision>
  <dcterms:created xsi:type="dcterms:W3CDTF">2022-03-21T17:36:40Z</dcterms:created>
  <dcterms:modified xsi:type="dcterms:W3CDTF">2022-04-05T16:36:29Z</dcterms:modified>
</cp:coreProperties>
</file>